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E20"/>
    <a:srgbClr val="00489A"/>
    <a:srgbClr val="1C494E"/>
    <a:srgbClr val="E00715"/>
    <a:srgbClr val="963D77"/>
    <a:srgbClr val="82195C"/>
    <a:srgbClr val="CFA7C1"/>
    <a:srgbClr val="673C81"/>
    <a:srgbClr val="974077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283" autoAdjust="0"/>
  </p:normalViewPr>
  <p:slideViewPr>
    <p:cSldViewPr snapToGrid="0">
      <p:cViewPr varScale="1">
        <p:scale>
          <a:sx n="18" d="100"/>
          <a:sy n="18" d="100"/>
        </p:scale>
        <p:origin x="28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7E45F2A-9469-33C1-3FA4-B7D81D32D632}"/>
              </a:ext>
            </a:extLst>
          </p:cNvPr>
          <p:cNvSpPr/>
          <p:nvPr userDrawn="1"/>
        </p:nvSpPr>
        <p:spPr>
          <a:xfrm>
            <a:off x="0" y="0"/>
            <a:ext cx="30240288" cy="42840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28BF56-6F94-C9C1-D6D9-85F7A23E91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30294829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A188394-69E5-546E-9B7B-6BC74A76BD3F}"/>
              </a:ext>
            </a:extLst>
          </p:cNvPr>
          <p:cNvSpPr/>
          <p:nvPr/>
        </p:nvSpPr>
        <p:spPr>
          <a:xfrm>
            <a:off x="24101959" y="6411157"/>
            <a:ext cx="5696723" cy="3993975"/>
          </a:xfrm>
          <a:prstGeom prst="roundRect">
            <a:avLst/>
          </a:prstGeom>
          <a:solidFill>
            <a:srgbClr val="E52E20"/>
          </a:solidFill>
          <a:ln>
            <a:solidFill>
              <a:srgbClr val="E52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355" eaLnBrk="0" hangingPunct="0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your </a:t>
            </a:r>
          </a:p>
          <a:p>
            <a:pPr algn="ctr" defTabSz="571355" eaLnBrk="0" hangingPunct="0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Final ID </a:t>
            </a:r>
          </a:p>
          <a:p>
            <a:pPr algn="ctr" defTabSz="571355" eaLnBrk="0" hangingPunct="0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C829D0-8636-B689-2485-1E53724347F8}"/>
              </a:ext>
            </a:extLst>
          </p:cNvPr>
          <p:cNvSpPr/>
          <p:nvPr/>
        </p:nvSpPr>
        <p:spPr>
          <a:xfrm>
            <a:off x="430305" y="6387074"/>
            <a:ext cx="23344095" cy="3993974"/>
          </a:xfrm>
          <a:prstGeom prst="roundRect">
            <a:avLst/>
          </a:prstGeom>
          <a:solidFill>
            <a:srgbClr val="00489A"/>
          </a:solidFill>
          <a:ln>
            <a:solidFill>
              <a:srgbClr val="0048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321632F-2768-9E1F-B93B-4AE58A8F68F8}"/>
              </a:ext>
            </a:extLst>
          </p:cNvPr>
          <p:cNvSpPr/>
          <p:nvPr/>
        </p:nvSpPr>
        <p:spPr>
          <a:xfrm rot="16200000">
            <a:off x="10449399" y="710367"/>
            <a:ext cx="9330190" cy="29368376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 w="57150">
            <a:solidFill>
              <a:srgbClr val="1C49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2D169560-A6BB-562D-F901-546ACA93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72" y="11049652"/>
            <a:ext cx="6719827" cy="1186033"/>
          </a:xfrm>
          <a:prstGeom prst="rect">
            <a:avLst/>
          </a:prstGeom>
          <a:noFill/>
          <a:ln>
            <a:noFill/>
          </a:ln>
          <a:effectLst/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kern="0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U" sz="5400" kern="0" dirty="0">
              <a:solidFill>
                <a:srgbClr val="004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D73E6D-395B-EEEA-BC29-71F7046F5F0E}"/>
              </a:ext>
            </a:extLst>
          </p:cNvPr>
          <p:cNvSpPr/>
          <p:nvPr/>
        </p:nvSpPr>
        <p:spPr>
          <a:xfrm>
            <a:off x="1459973" y="12867335"/>
            <a:ext cx="61964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 eaLnBrk="0" hangingPunct="0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3BDC35E-EA2E-A1C9-315F-5FB5FBB8BB0F}"/>
              </a:ext>
            </a:extLst>
          </p:cNvPr>
          <p:cNvSpPr/>
          <p:nvPr/>
        </p:nvSpPr>
        <p:spPr>
          <a:xfrm>
            <a:off x="1571445" y="12271577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F8EB5CB-763B-D5EC-679C-919656D47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826" y="11040399"/>
            <a:ext cx="5361276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kern="0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AU" sz="5400" kern="0" dirty="0">
              <a:solidFill>
                <a:srgbClr val="004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199F51B-8859-C494-30AF-08AEA10A6A58}"/>
              </a:ext>
            </a:extLst>
          </p:cNvPr>
          <p:cNvSpPr/>
          <p:nvPr/>
        </p:nvSpPr>
        <p:spPr>
          <a:xfrm>
            <a:off x="9324111" y="12867335"/>
            <a:ext cx="6401780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highlight this text and replace it by typing in your own text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body text / font size should be no smaller than 20 points. Try to keep body text left-aligned, do not justify text.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367D8D9-18A9-E009-06F2-D0FC23BADACC}"/>
              </a:ext>
            </a:extLst>
          </p:cNvPr>
          <p:cNvSpPr/>
          <p:nvPr/>
        </p:nvSpPr>
        <p:spPr>
          <a:xfrm>
            <a:off x="9324111" y="12239577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7BA3245D-175B-9A50-84F3-3BCF7B35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898" y="11040399"/>
            <a:ext cx="6444878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kern="0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AU" sz="5400" kern="0" dirty="0">
              <a:solidFill>
                <a:srgbClr val="004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C7FF647-7882-DCF0-B37B-4173BA11BF9A}"/>
              </a:ext>
            </a:extLst>
          </p:cNvPr>
          <p:cNvSpPr/>
          <p:nvPr/>
        </p:nvSpPr>
        <p:spPr>
          <a:xfrm>
            <a:off x="16853281" y="12867335"/>
            <a:ext cx="1155671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860" indent="-381860" defTabSz="911262" eaLnBrk="0" hangingPunct="0">
              <a:buSzPct val="60000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POSTER…</a:t>
            </a:r>
          </a:p>
          <a:p>
            <a:pPr marL="381860" indent="-381860" defTabSz="911262" eaLnBrk="0" hangingPunct="0">
              <a:buSzPct val="60000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 Don</a:t>
            </a:r>
            <a:r>
              <a:rPr lang="ja-JP" alt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F1871D9-2C1A-9366-53F1-B44096F45520}"/>
              </a:ext>
            </a:extLst>
          </p:cNvPr>
          <p:cNvSpPr/>
          <p:nvPr/>
        </p:nvSpPr>
        <p:spPr>
          <a:xfrm>
            <a:off x="17108504" y="12229429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BF69CCE-7C2C-F8E4-F1A3-860F304DB630}"/>
              </a:ext>
            </a:extLst>
          </p:cNvPr>
          <p:cNvCxnSpPr>
            <a:cxnSpLocks/>
          </p:cNvCxnSpPr>
          <p:nvPr/>
        </p:nvCxnSpPr>
        <p:spPr>
          <a:xfrm rot="16200000">
            <a:off x="5062075" y="15365981"/>
            <a:ext cx="706318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378B916-7819-3F14-1CE3-F7D1219D55A7}"/>
              </a:ext>
            </a:extLst>
          </p:cNvPr>
          <p:cNvCxnSpPr>
            <a:cxnSpLocks/>
          </p:cNvCxnSpPr>
          <p:nvPr/>
        </p:nvCxnSpPr>
        <p:spPr>
          <a:xfrm rot="16200000">
            <a:off x="12677104" y="15365981"/>
            <a:ext cx="706318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E8D17118-923F-9AAD-DC04-87E2F9438350}"/>
              </a:ext>
            </a:extLst>
          </p:cNvPr>
          <p:cNvSpPr/>
          <p:nvPr/>
        </p:nvSpPr>
        <p:spPr>
          <a:xfrm>
            <a:off x="430306" y="20359169"/>
            <a:ext cx="29368376" cy="13791943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 w="38100">
            <a:solidFill>
              <a:srgbClr val="1C49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2DFFC0E8-B95C-36E9-C14E-897E88F2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72" y="20685285"/>
            <a:ext cx="7044379" cy="12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743" b="1" kern="0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5743" b="1" kern="0" dirty="0">
              <a:solidFill>
                <a:srgbClr val="004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a 53">
            <a:extLst>
              <a:ext uri="{FF2B5EF4-FFF2-40B4-BE49-F238E27FC236}">
                <a16:creationId xmlns:a16="http://schemas.microsoft.com/office/drawing/2014/main" id="{9BE9AD51-EFD4-B117-831A-0F2582E0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61262"/>
              </p:ext>
            </p:extLst>
          </p:nvPr>
        </p:nvGraphicFramePr>
        <p:xfrm>
          <a:off x="14222369" y="21169993"/>
          <a:ext cx="14091375" cy="803263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{00A15C55-8517-42AA-B614-E9B94910E393}</a:tableStyleId>
              </a:tblPr>
              <a:tblGrid>
                <a:gridCol w="2818275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36221">
                <a:tc>
                  <a:txBody>
                    <a:bodyPr/>
                    <a:lstStyle/>
                    <a:p>
                      <a:endParaRPr lang="es-ES" sz="3800" dirty="0">
                        <a:solidFill>
                          <a:srgbClr val="1C494E"/>
                        </a:solidFill>
                      </a:endParaRPr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A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55" name="Rectángulo 54">
            <a:extLst>
              <a:ext uri="{FF2B5EF4-FFF2-40B4-BE49-F238E27FC236}">
                <a16:creationId xmlns:a16="http://schemas.microsoft.com/office/drawing/2014/main" id="{BAEB3444-3C11-D919-7B27-AFD0DCD138DC}"/>
              </a:ext>
            </a:extLst>
          </p:cNvPr>
          <p:cNvSpPr/>
          <p:nvPr/>
        </p:nvSpPr>
        <p:spPr>
          <a:xfrm>
            <a:off x="9477581" y="29583613"/>
            <a:ext cx="38265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910BE38-46AA-62DC-D62A-17F2AB087CC1}"/>
              </a:ext>
            </a:extLst>
          </p:cNvPr>
          <p:cNvSpPr/>
          <p:nvPr/>
        </p:nvSpPr>
        <p:spPr>
          <a:xfrm>
            <a:off x="9558484" y="21119994"/>
            <a:ext cx="3395645" cy="7993889"/>
          </a:xfrm>
          <a:prstGeom prst="rect">
            <a:avLst/>
          </a:prstGeom>
          <a:solidFill>
            <a:srgbClr val="00489A"/>
          </a:solidFill>
          <a:ln>
            <a:solidFill>
              <a:srgbClr val="004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23" dirty="0">
              <a:solidFill>
                <a:srgbClr val="10194E"/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3C7E509-D4B5-F239-8624-E8B4C01A24FB}"/>
              </a:ext>
            </a:extLst>
          </p:cNvPr>
          <p:cNvSpPr/>
          <p:nvPr/>
        </p:nvSpPr>
        <p:spPr>
          <a:xfrm>
            <a:off x="1399001" y="22370908"/>
            <a:ext cx="5943141" cy="1151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etc., can be </a:t>
            </a:r>
            <a:r>
              <a:rPr lang="en-CA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addMS</a:t>
            </a: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Excel or ore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simple graphs use MS Excel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92D5C08-7DE5-C12B-8B0B-8A995E57D756}"/>
              </a:ext>
            </a:extLst>
          </p:cNvPr>
          <p:cNvSpPr/>
          <p:nvPr/>
        </p:nvSpPr>
        <p:spPr>
          <a:xfrm>
            <a:off x="14222367" y="29582325"/>
            <a:ext cx="140913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07A15B5C-7E7F-8150-FE0F-0D7A62B3DC13}"/>
              </a:ext>
            </a:extLst>
          </p:cNvPr>
          <p:cNvSpPr/>
          <p:nvPr/>
        </p:nvSpPr>
        <p:spPr>
          <a:xfrm>
            <a:off x="1437645" y="21950592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B7A59EC6-35D7-D200-BF9F-C72D29B5DF77}"/>
              </a:ext>
            </a:extLst>
          </p:cNvPr>
          <p:cNvSpPr/>
          <p:nvPr/>
        </p:nvSpPr>
        <p:spPr>
          <a:xfrm>
            <a:off x="441606" y="34517640"/>
            <a:ext cx="18195688" cy="8038189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>
            <a:solidFill>
              <a:srgbClr val="1C49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212536C5-CD05-B594-9568-54C84D46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1" y="35302937"/>
            <a:ext cx="6684861" cy="11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defPPr>
              <a:defRPr lang="en-US"/>
            </a:defPPr>
            <a:lvl1pPr defTabSz="192088" eaLnBrk="0" hangingPunct="0">
              <a:defRPr sz="5743" b="1" kern="0">
                <a:solidFill>
                  <a:srgbClr val="0063A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defTabSz="192088" eaLnBrk="0" hangingPunct="0">
              <a:defRPr sz="500"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00489A"/>
                </a:solidFill>
              </a:rPr>
              <a:t>CONCLUSIONS</a:t>
            </a:r>
            <a:endParaRPr lang="en-AU" dirty="0">
              <a:solidFill>
                <a:srgbClr val="00489A"/>
              </a:solidFill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A986E2DE-23DA-960E-1CD7-7C5746ABE4A5}"/>
              </a:ext>
            </a:extLst>
          </p:cNvPr>
          <p:cNvSpPr/>
          <p:nvPr/>
        </p:nvSpPr>
        <p:spPr>
          <a:xfrm>
            <a:off x="1375315" y="37194705"/>
            <a:ext cx="585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F0E2AEC1-19E7-7FB1-1871-BDF218AD0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403" y="35283906"/>
            <a:ext cx="6706488" cy="11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defPPr>
              <a:defRPr lang="en-US"/>
            </a:defPPr>
            <a:lvl1pPr defTabSz="192088" eaLnBrk="0" hangingPunct="0">
              <a:defRPr sz="5743" b="1" kern="0">
                <a:solidFill>
                  <a:srgbClr val="0063A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defTabSz="192088" eaLnBrk="0" hangingPunct="0">
              <a:defRPr sz="500"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00489A"/>
                </a:solidFill>
              </a:rPr>
              <a:t>REFERENCES</a:t>
            </a:r>
            <a:endParaRPr lang="en-AU" dirty="0">
              <a:solidFill>
                <a:srgbClr val="00489A"/>
              </a:solidFill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7594C8F-B506-4602-6BBB-C470BED31464}"/>
              </a:ext>
            </a:extLst>
          </p:cNvPr>
          <p:cNvSpPr/>
          <p:nvPr/>
        </p:nvSpPr>
        <p:spPr>
          <a:xfrm>
            <a:off x="9558484" y="37194705"/>
            <a:ext cx="737877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b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Vancouver style i.e. 1 Meyer J-P et al. The treatment of high-grade superficial bladder cancer and carcinoma in situ with BCG – a questionnaire survey of Consultant practice in England and Wales.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Oncol 2002; 2;: 77-80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BD61AC0F-A2B9-6AB1-5511-D85BD742CF11}"/>
              </a:ext>
            </a:extLst>
          </p:cNvPr>
          <p:cNvSpPr/>
          <p:nvPr/>
        </p:nvSpPr>
        <p:spPr>
          <a:xfrm>
            <a:off x="1413959" y="36515478"/>
            <a:ext cx="1065397" cy="240380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F877021C-314F-F93D-D19D-AE60BAA0C1ED}"/>
              </a:ext>
            </a:extLst>
          </p:cNvPr>
          <p:cNvSpPr/>
          <p:nvPr/>
        </p:nvSpPr>
        <p:spPr>
          <a:xfrm>
            <a:off x="9603569" y="36522776"/>
            <a:ext cx="1065397" cy="240380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AB88E34A-C3E3-6287-8DD1-9852C6DDCEB4}"/>
              </a:ext>
            </a:extLst>
          </p:cNvPr>
          <p:cNvSpPr/>
          <p:nvPr/>
        </p:nvSpPr>
        <p:spPr>
          <a:xfrm>
            <a:off x="18998769" y="34477064"/>
            <a:ext cx="10799913" cy="8078766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>
            <a:solidFill>
              <a:srgbClr val="1C49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78988741-5BCE-94EA-59AF-3CC1E0F8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8981" y="39508715"/>
            <a:ext cx="9851995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743" b="1" kern="0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r>
              <a:rPr lang="en-GB" sz="5743" b="1" kern="0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AU" sz="5743" b="1" kern="0" dirty="0">
              <a:solidFill>
                <a:srgbClr val="004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39DEC70-95FC-07EC-78FF-50C5F8DA1D45}"/>
              </a:ext>
            </a:extLst>
          </p:cNvPr>
          <p:cNvSpPr/>
          <p:nvPr/>
        </p:nvSpPr>
        <p:spPr>
          <a:xfrm>
            <a:off x="19986861" y="41945061"/>
            <a:ext cx="8462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 eaLnBrk="0" hangingPunct="0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8F6AE580-EC26-58E7-455B-7A111200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225" y="35262557"/>
            <a:ext cx="9754253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defPPr>
              <a:defRPr lang="en-US"/>
            </a:defPPr>
            <a:lvl1pPr defTabSz="192088" eaLnBrk="0" hangingPunct="0">
              <a:defRPr sz="5743" b="1" kern="0">
                <a:solidFill>
                  <a:srgbClr val="0063A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defTabSz="192088" eaLnBrk="0" hangingPunct="0">
              <a:defRPr sz="500"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00489A"/>
                </a:solidFill>
              </a:rPr>
              <a:t>ACKNOWLEDGEMENT</a:t>
            </a:r>
            <a:endParaRPr lang="en-AU" dirty="0">
              <a:solidFill>
                <a:srgbClr val="00489A"/>
              </a:solidFill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44D089A-7E0B-52C2-A502-A8CB662ED72B}"/>
              </a:ext>
            </a:extLst>
          </p:cNvPr>
          <p:cNvSpPr/>
          <p:nvPr/>
        </p:nvSpPr>
        <p:spPr>
          <a:xfrm>
            <a:off x="19962786" y="37142891"/>
            <a:ext cx="8462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B864EEE0-6203-11C6-FB77-F92E8EBC25C9}"/>
              </a:ext>
            </a:extLst>
          </p:cNvPr>
          <p:cNvSpPr/>
          <p:nvPr/>
        </p:nvSpPr>
        <p:spPr>
          <a:xfrm>
            <a:off x="19993190" y="36514424"/>
            <a:ext cx="1104441" cy="286089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5464F402-72EB-63E1-2D49-14AB065D09DB}"/>
              </a:ext>
            </a:extLst>
          </p:cNvPr>
          <p:cNvSpPr/>
          <p:nvPr/>
        </p:nvSpPr>
        <p:spPr>
          <a:xfrm>
            <a:off x="19993190" y="41266211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E52E20"/>
          </a:solidFill>
          <a:ln>
            <a:solidFill>
              <a:srgbClr val="CFA7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3C525690-CF19-482D-07D2-EB8CECE6D6AB}"/>
              </a:ext>
            </a:extLst>
          </p:cNvPr>
          <p:cNvCxnSpPr>
            <a:cxnSpLocks/>
          </p:cNvCxnSpPr>
          <p:nvPr/>
        </p:nvCxnSpPr>
        <p:spPr>
          <a:xfrm>
            <a:off x="19962786" y="38881709"/>
            <a:ext cx="811505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16CE8295-6070-E4B1-2470-5BC626F24E15}"/>
              </a:ext>
            </a:extLst>
          </p:cNvPr>
          <p:cNvCxnSpPr>
            <a:cxnSpLocks/>
          </p:cNvCxnSpPr>
          <p:nvPr/>
        </p:nvCxnSpPr>
        <p:spPr>
          <a:xfrm flipV="1">
            <a:off x="8599293" y="35759396"/>
            <a:ext cx="0" cy="62330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 Box 40">
            <a:extLst>
              <a:ext uri="{FF2B5EF4-FFF2-40B4-BE49-F238E27FC236}">
                <a16:creationId xmlns:a16="http://schemas.microsoft.com/office/drawing/2014/main" id="{C3BB7B5C-1A57-BE4B-681B-1603B4D7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64" y="8408990"/>
            <a:ext cx="24085359" cy="1382908"/>
          </a:xfrm>
          <a:prstGeom prst="rect">
            <a:avLst/>
          </a:prstGeom>
          <a:noFill/>
          <a:ln>
            <a:noFill/>
          </a:ln>
          <a:effectLst/>
        </p:spPr>
        <p:txBody>
          <a:bodyPr lIns="276594" tIns="276594" rIns="276594" bIns="276594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27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274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274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74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27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274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274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27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274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27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27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27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Royal Brisbane Hospital, Brisbane, Australia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9318006-18D0-F58E-C70D-9D692FFD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56" y="6766752"/>
            <a:ext cx="22464347" cy="11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09803" tIns="409803" rIns="409803" bIns="40980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0200" b="1" spc="1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AU" sz="10200" spc="1286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21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5ED02E2787849A17802C1A9D4ACC3" ma:contentTypeVersion="11" ma:contentTypeDescription="Create a new document." ma:contentTypeScope="" ma:versionID="d1f2158a4a5fd1b3332faccaf561797d">
  <xsd:schema xmlns:xsd="http://www.w3.org/2001/XMLSchema" xmlns:xs="http://www.w3.org/2001/XMLSchema" xmlns:p="http://schemas.microsoft.com/office/2006/metadata/properties" xmlns:ns2="561c3f03-870b-46d1-9d65-337d0f814b48" xmlns:ns3="f63fae4b-597c-4315-8494-589372067cd2" targetNamespace="http://schemas.microsoft.com/office/2006/metadata/properties" ma:root="true" ma:fieldsID="d6ff803ee69dd422a090809c90c674a3" ns2:_="" ns3:_="">
    <xsd:import namespace="561c3f03-870b-46d1-9d65-337d0f814b48"/>
    <xsd:import namespace="f63fae4b-597c-4315-8494-589372067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c3f03-870b-46d1-9d65-337d0f814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fae4b-597c-4315-8494-589372067cd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ad99c7-97d7-4020-bf48-20491ead9d1e}" ma:internalName="TaxCatchAll" ma:showField="CatchAllData" ma:web="f63fae4b-597c-4315-8494-589372067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3fae4b-597c-4315-8494-589372067cd2" xsi:nil="true"/>
    <lcf76f155ced4ddcb4097134ff3c332f xmlns="561c3f03-870b-46d1-9d65-337d0f814b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0BA3B4-3184-4459-86C2-D48EE7D185B3}"/>
</file>

<file path=customXml/itemProps2.xml><?xml version="1.0" encoding="utf-8"?>
<ds:datastoreItem xmlns:ds="http://schemas.openxmlformats.org/officeDocument/2006/customXml" ds:itemID="{C581328B-D791-4C47-90E8-9FA002C04127}"/>
</file>

<file path=customXml/itemProps3.xml><?xml version="1.0" encoding="utf-8"?>
<ds:datastoreItem xmlns:ds="http://schemas.openxmlformats.org/officeDocument/2006/customXml" ds:itemID="{196BD09F-14A2-4704-BA61-C86B10A4B9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596</Words>
  <Application>Microsoft Office PowerPoint</Application>
  <PresentationFormat>Personalizado</PresentationFormat>
  <Paragraphs>46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Urbina Ricci</dc:creator>
  <cp:lastModifiedBy>Katarina Gluic</cp:lastModifiedBy>
  <cp:revision>21</cp:revision>
  <dcterms:created xsi:type="dcterms:W3CDTF">2024-05-08T09:31:57Z</dcterms:created>
  <dcterms:modified xsi:type="dcterms:W3CDTF">2025-02-11T11:57:17Z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0x0101009605ED02E2787849A17802C1A9D4ACC3</vt:lpwstr>
  </property>
</Properties>
</file>